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64" r:id="rId3"/>
    <p:sldId id="257" r:id="rId4"/>
    <p:sldId id="258" r:id="rId5"/>
    <p:sldId id="259" r:id="rId6"/>
    <p:sldId id="261" r:id="rId7"/>
    <p:sldId id="263" r:id="rId8"/>
    <p:sldId id="265"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Open Sans" panose="020B0604020202020204" charset="0"/>
      <p:regular r:id="rId15"/>
    </p:embeddedFont>
    <p:embeddedFont>
      <p:font typeface="MS UI Gothic" panose="020B0600070205080204" pitchFamily="34" charset="-128"/>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9" d="100"/>
          <a:sy n="79" d="100"/>
        </p:scale>
        <p:origin x="216"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636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51506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612011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7289031" y="752869"/>
            <a:ext cx="7556421" cy="3804959"/>
          </a:xfrm>
          <a:prstGeom prst="rect">
            <a:avLst/>
          </a:prstGeom>
          <a:noFill/>
          <a:ln/>
        </p:spPr>
        <p:txBody>
          <a:bodyPr wrap="square" lIns="0" tIns="0" rIns="0" bIns="0" rtlCol="0" anchor="t"/>
          <a:lstStyle/>
          <a:p>
            <a:pPr marL="0" indent="0">
              <a:lnSpc>
                <a:spcPts val="7700"/>
              </a:lnSpc>
              <a:buNone/>
            </a:pPr>
            <a:endParaRPr lang="en-US" sz="9600" b="1" dirty="0" smtClean="0">
              <a:solidFill>
                <a:srgbClr val="101014"/>
              </a:solidFill>
              <a:latin typeface="MS UI Gothic" panose="020B0600070205080204" pitchFamily="34" charset="-128"/>
              <a:ea typeface="MS UI Gothic" panose="020B0600070205080204" pitchFamily="34" charset="-128"/>
              <a:cs typeface="Playfair Display Bold" pitchFamily="34" charset="-120"/>
            </a:endParaRPr>
          </a:p>
          <a:p>
            <a:pPr marL="0" indent="0">
              <a:lnSpc>
                <a:spcPts val="7700"/>
              </a:lnSpc>
              <a:buNone/>
            </a:pPr>
            <a:r>
              <a:rPr lang="en-US" sz="9600" b="1" dirty="0" smtClean="0">
                <a:solidFill>
                  <a:srgbClr val="101014"/>
                </a:solidFill>
                <a:latin typeface="MS UI Gothic" panose="020B0600070205080204" pitchFamily="34" charset="-128"/>
                <a:ea typeface="MS UI Gothic" panose="020B0600070205080204" pitchFamily="34" charset="-128"/>
                <a:cs typeface="Playfair Display Bold" pitchFamily="34" charset="-120"/>
              </a:rPr>
              <a:t>MJENGO </a:t>
            </a:r>
            <a:r>
              <a:rPr lang="en-US" sz="9600" b="1" dirty="0" smtClean="0">
                <a:solidFill>
                  <a:srgbClr val="101014"/>
                </a:solidFill>
                <a:latin typeface="MS UI Gothic" panose="020B0600070205080204" pitchFamily="34" charset="-128"/>
                <a:ea typeface="MS UI Gothic" panose="020B0600070205080204" pitchFamily="34" charset="-128"/>
                <a:cs typeface="Playfair Display Bold" pitchFamily="34" charset="-120"/>
              </a:rPr>
              <a:t>PLUG</a:t>
            </a:r>
          </a:p>
        </p:txBody>
      </p:sp>
      <p:sp>
        <p:nvSpPr>
          <p:cNvPr id="4" name="Text 1"/>
          <p:cNvSpPr/>
          <p:nvPr/>
        </p:nvSpPr>
        <p:spPr>
          <a:xfrm>
            <a:off x="8176021" y="4608785"/>
            <a:ext cx="2617077" cy="1166649"/>
          </a:xfrm>
          <a:prstGeom prst="rect">
            <a:avLst/>
          </a:prstGeom>
          <a:noFill/>
          <a:ln/>
        </p:spPr>
        <p:txBody>
          <a:bodyPr wrap="square" lIns="0" tIns="0" rIns="0" bIns="0" rtlCol="0" anchor="t"/>
          <a:lstStyle/>
          <a:p>
            <a:pPr>
              <a:lnSpc>
                <a:spcPts val="2850"/>
              </a:lnSpc>
            </a:pPr>
            <a:endParaRPr lang="en-US" sz="4000" b="1" dirty="0" smtClean="0"/>
          </a:p>
          <a:p>
            <a:pPr>
              <a:lnSpc>
                <a:spcPts val="2850"/>
              </a:lnSpc>
            </a:pPr>
            <a:endParaRPr lang="en-US" sz="4000" b="1" dirty="0"/>
          </a:p>
          <a:p>
            <a:pPr algn="ctr">
              <a:lnSpc>
                <a:spcPts val="2850"/>
              </a:lnSpc>
            </a:pPr>
            <a:r>
              <a:rPr lang="en-US" sz="4000" b="1" dirty="0" smtClean="0"/>
              <a:t>Team</a:t>
            </a:r>
          </a:p>
          <a:p>
            <a:pPr>
              <a:lnSpc>
                <a:spcPts val="2850"/>
              </a:lnSpc>
            </a:pPr>
            <a:endParaRPr lang="en-US" sz="4000" dirty="0" smtClean="0"/>
          </a:p>
          <a:p>
            <a:pPr marL="0" indent="0">
              <a:lnSpc>
                <a:spcPts val="2850"/>
              </a:lnSpc>
              <a:buNone/>
            </a:pPr>
            <a:endParaRPr lang="en-US" sz="4000" dirty="0"/>
          </a:p>
        </p:txBody>
      </p:sp>
      <p:sp>
        <p:nvSpPr>
          <p:cNvPr id="9" name="Rectangle 1"/>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Shape 1"/>
          <p:cNvSpPr/>
          <p:nvPr/>
        </p:nvSpPr>
        <p:spPr>
          <a:xfrm>
            <a:off x="6245053" y="6219220"/>
            <a:ext cx="510302" cy="510302"/>
          </a:xfrm>
          <a:prstGeom prst="roundRect">
            <a:avLst>
              <a:gd name="adj" fmla="val 6667"/>
            </a:avLst>
          </a:prstGeom>
          <a:solidFill>
            <a:srgbClr val="E0E0EC"/>
          </a:solidFill>
          <a:ln/>
        </p:spPr>
      </p:sp>
      <p:sp>
        <p:nvSpPr>
          <p:cNvPr id="11" name="Shape 1"/>
          <p:cNvSpPr/>
          <p:nvPr/>
        </p:nvSpPr>
        <p:spPr>
          <a:xfrm>
            <a:off x="11181981" y="6219220"/>
            <a:ext cx="510302" cy="510302"/>
          </a:xfrm>
          <a:prstGeom prst="roundRect">
            <a:avLst>
              <a:gd name="adj" fmla="val 6667"/>
            </a:avLst>
          </a:prstGeom>
          <a:solidFill>
            <a:srgbClr val="E0E0EC"/>
          </a:solidFill>
          <a:ln/>
        </p:spPr>
      </p:sp>
      <p:sp>
        <p:nvSpPr>
          <p:cNvPr id="12" name="Shape 1"/>
          <p:cNvSpPr/>
          <p:nvPr/>
        </p:nvSpPr>
        <p:spPr>
          <a:xfrm>
            <a:off x="8850536" y="6219220"/>
            <a:ext cx="510302" cy="510302"/>
          </a:xfrm>
          <a:prstGeom prst="roundRect">
            <a:avLst>
              <a:gd name="adj" fmla="val 6667"/>
            </a:avLst>
          </a:prstGeom>
          <a:solidFill>
            <a:srgbClr val="E0E0EC"/>
          </a:solidFill>
          <a:ln/>
        </p:spPr>
      </p:sp>
      <p:sp>
        <p:nvSpPr>
          <p:cNvPr id="13" name="Text 12"/>
          <p:cNvSpPr/>
          <p:nvPr/>
        </p:nvSpPr>
        <p:spPr>
          <a:xfrm>
            <a:off x="6453030" y="6274675"/>
            <a:ext cx="2121955" cy="654543"/>
          </a:xfrm>
          <a:prstGeom prst="rect">
            <a:avLst/>
          </a:prstGeom>
          <a:noFill/>
          <a:ln/>
        </p:spPr>
        <p:txBody>
          <a:bodyPr wrap="square" lIns="0" tIns="0" rIns="0" bIns="0" rtlCol="0" anchor="t"/>
          <a:lstStyle/>
          <a:p>
            <a:pPr marL="342900" indent="-342900">
              <a:lnSpc>
                <a:spcPts val="2850"/>
              </a:lnSpc>
              <a:buFont typeface="+mj-lt"/>
              <a:buAutoNum type="arabicPeriod"/>
            </a:pPr>
            <a:r>
              <a:rPr lang="en-US" sz="1600" b="1" dirty="0" smtClean="0"/>
              <a:t> Christopher </a:t>
            </a:r>
            <a:r>
              <a:rPr lang="en-US" sz="1600" b="1" dirty="0" err="1" smtClean="0"/>
              <a:t>Mwangi</a:t>
            </a:r>
            <a:endParaRPr lang="en-US" sz="1600" b="1" dirty="0" smtClean="0"/>
          </a:p>
        </p:txBody>
      </p:sp>
      <p:sp>
        <p:nvSpPr>
          <p:cNvPr id="14" name="Text 12"/>
          <p:cNvSpPr/>
          <p:nvPr/>
        </p:nvSpPr>
        <p:spPr>
          <a:xfrm>
            <a:off x="9093650" y="6274674"/>
            <a:ext cx="2121955" cy="654543"/>
          </a:xfrm>
          <a:prstGeom prst="rect">
            <a:avLst/>
          </a:prstGeom>
          <a:noFill/>
          <a:ln/>
        </p:spPr>
        <p:txBody>
          <a:bodyPr wrap="square" lIns="0" tIns="0" rIns="0" bIns="0" rtlCol="0" anchor="t"/>
          <a:lstStyle/>
          <a:p>
            <a:pPr>
              <a:lnSpc>
                <a:spcPts val="2850"/>
              </a:lnSpc>
            </a:pPr>
            <a:r>
              <a:rPr lang="en-US" sz="1600" b="1" dirty="0" smtClean="0"/>
              <a:t>2.     Silvia </a:t>
            </a:r>
            <a:r>
              <a:rPr lang="en-US" sz="1600" b="1" dirty="0" err="1" smtClean="0"/>
              <a:t>Nkanata</a:t>
            </a:r>
            <a:endParaRPr lang="en-US" sz="1600" b="1" dirty="0" smtClean="0"/>
          </a:p>
        </p:txBody>
      </p:sp>
      <p:sp>
        <p:nvSpPr>
          <p:cNvPr id="15" name="Text 12"/>
          <p:cNvSpPr/>
          <p:nvPr/>
        </p:nvSpPr>
        <p:spPr>
          <a:xfrm>
            <a:off x="11391471" y="6274673"/>
            <a:ext cx="2121955" cy="654543"/>
          </a:xfrm>
          <a:prstGeom prst="rect">
            <a:avLst/>
          </a:prstGeom>
          <a:noFill/>
          <a:ln/>
        </p:spPr>
        <p:txBody>
          <a:bodyPr wrap="square" lIns="0" tIns="0" rIns="0" bIns="0" rtlCol="0" anchor="t"/>
          <a:lstStyle/>
          <a:p>
            <a:pPr>
              <a:lnSpc>
                <a:spcPts val="2850"/>
              </a:lnSpc>
            </a:pPr>
            <a:r>
              <a:rPr lang="en-US" sz="1600" b="1" dirty="0" smtClean="0"/>
              <a:t>3.       Esther Francis</a:t>
            </a:r>
            <a:endParaRPr lang="en-US" sz="1600" dirty="0" smtClean="0"/>
          </a:p>
        </p:txBody>
      </p:sp>
      <p:sp>
        <p:nvSpPr>
          <p:cNvPr id="16" name="Text 1"/>
          <p:cNvSpPr/>
          <p:nvPr/>
        </p:nvSpPr>
        <p:spPr>
          <a:xfrm>
            <a:off x="12010217" y="7381245"/>
            <a:ext cx="2835235" cy="354330"/>
          </a:xfrm>
          <a:prstGeom prst="rect">
            <a:avLst/>
          </a:prstGeom>
          <a:noFill/>
          <a:ln/>
        </p:spPr>
        <p:txBody>
          <a:bodyPr wrap="none" lIns="0" tIns="0" rIns="0" bIns="0" rtlCol="0" anchor="t"/>
          <a:lstStyle/>
          <a:p>
            <a:pPr marL="0" indent="0">
              <a:lnSpc>
                <a:spcPts val="2750"/>
              </a:lnSpc>
              <a:buNone/>
            </a:pPr>
            <a:endParaRPr lang="en-US" sz="1200" dirty="0"/>
          </a:p>
        </p:txBody>
      </p:sp>
      <p:sp>
        <p:nvSpPr>
          <p:cNvPr id="17" name="Shape 1"/>
          <p:cNvSpPr/>
          <p:nvPr/>
        </p:nvSpPr>
        <p:spPr>
          <a:xfrm>
            <a:off x="12846890" y="7719298"/>
            <a:ext cx="1783509" cy="510302"/>
          </a:xfrm>
          <a:prstGeom prst="roundRect">
            <a:avLst>
              <a:gd name="adj" fmla="val 6667"/>
            </a:avLst>
          </a:prstGeom>
          <a:solidFill>
            <a:srgbClr val="E0E0EC"/>
          </a:solidFill>
          <a:ln/>
        </p:spPr>
      </p:sp>
      <p:sp>
        <p:nvSpPr>
          <p:cNvPr id="5" name="Rectangle 4"/>
          <p:cNvSpPr/>
          <p:nvPr/>
        </p:nvSpPr>
        <p:spPr>
          <a:xfrm>
            <a:off x="13044709" y="7786532"/>
            <a:ext cx="1585690" cy="401072"/>
          </a:xfrm>
          <a:prstGeom prst="rect">
            <a:avLst/>
          </a:prstGeom>
        </p:spPr>
        <p:txBody>
          <a:bodyPr wrap="none">
            <a:spAutoFit/>
          </a:bodyPr>
          <a:lstStyle/>
          <a:p>
            <a:pPr>
              <a:lnSpc>
                <a:spcPts val="2750"/>
              </a:lnSpc>
            </a:pPr>
            <a:r>
              <a:rPr lang="en-US" sz="1200" b="1" dirty="0">
                <a:latin typeface="Playfair Display Bold" pitchFamily="34" charset="0"/>
                <a:ea typeface="Playfair Display Bold" pitchFamily="34" charset="-122"/>
                <a:cs typeface="Playfair Display Bold" pitchFamily="34" charset="-120"/>
              </a:rPr>
              <a:t>INNOVATORS HUB</a:t>
            </a:r>
            <a:endParaRPr lang="en-US"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2254728" y="4405871"/>
            <a:ext cx="5670590" cy="708779"/>
          </a:xfrm>
          <a:prstGeom prst="rect">
            <a:avLst/>
          </a:prstGeom>
          <a:noFill/>
          <a:ln/>
        </p:spPr>
        <p:txBody>
          <a:bodyPr wrap="none" lIns="0" tIns="0" rIns="0" bIns="0" rtlCol="0" anchor="t"/>
          <a:lstStyle/>
          <a:p>
            <a:pPr marL="0" indent="0">
              <a:lnSpc>
                <a:spcPts val="5550"/>
              </a:lnSpc>
              <a:buNone/>
            </a:pPr>
            <a:r>
              <a:rPr lang="en-US" sz="4450" b="1" dirty="0" smtClean="0">
                <a:solidFill>
                  <a:srgbClr val="101014"/>
                </a:solidFill>
                <a:latin typeface="Playfair Display Bold" pitchFamily="34" charset="0"/>
                <a:ea typeface="Playfair Display Bold" pitchFamily="34" charset="-122"/>
              </a:rPr>
              <a:t>BACKGROUND</a:t>
            </a:r>
            <a:endParaRPr lang="en-US" sz="4450" dirty="0"/>
          </a:p>
        </p:txBody>
      </p:sp>
      <p:sp>
        <p:nvSpPr>
          <p:cNvPr id="6" name="Text 3"/>
          <p:cNvSpPr/>
          <p:nvPr/>
        </p:nvSpPr>
        <p:spPr>
          <a:xfrm>
            <a:off x="7017306"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7" name="Text 4"/>
          <p:cNvSpPr/>
          <p:nvPr/>
        </p:nvSpPr>
        <p:spPr>
          <a:xfrm>
            <a:off x="7017306"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0" name="Text 7"/>
          <p:cNvSpPr/>
          <p:nvPr/>
        </p:nvSpPr>
        <p:spPr>
          <a:xfrm>
            <a:off x="10908983"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1" name="Text 8"/>
          <p:cNvSpPr/>
          <p:nvPr/>
        </p:nvSpPr>
        <p:spPr>
          <a:xfrm>
            <a:off x="10908983"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4" name="Text 11"/>
          <p:cNvSpPr/>
          <p:nvPr/>
        </p:nvSpPr>
        <p:spPr>
          <a:xfrm>
            <a:off x="7017306" y="537067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5" name="Text 12"/>
          <p:cNvSpPr/>
          <p:nvPr/>
        </p:nvSpPr>
        <p:spPr>
          <a:xfrm>
            <a:off x="1313793" y="5118538"/>
            <a:ext cx="9425050" cy="3867807"/>
          </a:xfrm>
          <a:prstGeom prst="rect">
            <a:avLst/>
          </a:prstGeom>
          <a:noFill/>
          <a:ln/>
        </p:spPr>
        <p:txBody>
          <a:bodyPr wrap="square" lIns="0" tIns="0" rIns="0" bIns="0" rtlCol="0" anchor="t"/>
          <a:lstStyle/>
          <a:p>
            <a:pPr marL="285750" indent="-285750">
              <a:buFont typeface="Wingdings" panose="05000000000000000000" pitchFamily="2" charset="2"/>
              <a:buChar char="q"/>
            </a:pPr>
            <a:r>
              <a:rPr lang="en-US" dirty="0"/>
              <a:t>The Kenyan construction industry has seen a significant boom in recent years, driven by rapid urbanization, an expanding middle class, and increased demand for residential and commercial properties. However, this growth comes with its own set of </a:t>
            </a:r>
            <a:r>
              <a:rPr lang="en-US" dirty="0" smtClean="0"/>
              <a:t>challenges.</a:t>
            </a:r>
            <a:endParaRPr lang="en-US" sz="1600" dirty="0"/>
          </a:p>
          <a:p>
            <a:pPr marL="285750" indent="-285750">
              <a:buFont typeface="Wingdings" panose="05000000000000000000" pitchFamily="2" charset="2"/>
              <a:buChar char="q"/>
            </a:pPr>
            <a:r>
              <a:rPr lang="en-US" dirty="0" smtClean="0"/>
              <a:t>One </a:t>
            </a:r>
            <a:r>
              <a:rPr lang="en-US" dirty="0"/>
              <a:t>of the major obstacles faced by contractors, property developers, and homeowners is the inefficiency in sourcing construction materials and finding qualified professionals, such as engineers and interior designers, to complete projects. While various suppliers exist, the process of sourcing quality materials, hiring skilled engineers, and finding expert designers often requires navigating multiple platforms, suppliers, and service providers, creating inefficiencies and delays. The absence of a centralized platform where users can access these services in a seamless manner contributes to an increase in project timelines and costs..</a:t>
            </a:r>
            <a:endParaRPr lang="en-US" sz="16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45" y="22986"/>
            <a:ext cx="14136414" cy="4172682"/>
          </a:xfrm>
          <a:prstGeom prst="rect">
            <a:avLst/>
          </a:prstGeom>
        </p:spPr>
      </p:pic>
    </p:spTree>
    <p:extLst>
      <p:ext uri="{BB962C8B-B14F-4D97-AF65-F5344CB8AC3E}">
        <p14:creationId xmlns:p14="http://schemas.microsoft.com/office/powerpoint/2010/main" val="520135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42586"/>
            <a:ext cx="5670590" cy="708779"/>
          </a:xfrm>
          <a:prstGeom prst="rect">
            <a:avLst/>
          </a:prstGeom>
          <a:noFill/>
          <a:ln/>
        </p:spPr>
        <p:txBody>
          <a:bodyPr wrap="none" lIns="0" tIns="0" rIns="0" bIns="0" rtlCol="0" anchor="t"/>
          <a:lstStyle/>
          <a:p>
            <a:pPr marL="0" indent="0">
              <a:lnSpc>
                <a:spcPts val="5550"/>
              </a:lnSpc>
              <a:buNone/>
            </a:pPr>
            <a:r>
              <a:rPr lang="en-US" sz="4450" b="1" dirty="0" smtClean="0">
                <a:solidFill>
                  <a:srgbClr val="101014"/>
                </a:solidFill>
                <a:latin typeface="Playfair Display Bold" pitchFamily="34" charset="0"/>
                <a:ea typeface="Playfair Display Bold" pitchFamily="34" charset="-122"/>
                <a:cs typeface="Playfair Display Bold" pitchFamily="34" charset="-120"/>
              </a:rPr>
              <a:t>Statement </a:t>
            </a:r>
            <a:r>
              <a:rPr lang="en-US" sz="4450" b="1" dirty="0" smtClean="0">
                <a:solidFill>
                  <a:srgbClr val="101014"/>
                </a:solidFill>
                <a:latin typeface="Playfair Display Bold" pitchFamily="34" charset="0"/>
                <a:ea typeface="Playfair Display Bold" pitchFamily="34" charset="-122"/>
                <a:cs typeface="Playfair Display Bold" pitchFamily="34" charset="-120"/>
              </a:rPr>
              <a:t>Problem</a:t>
            </a:r>
            <a:endParaRPr lang="en-US" sz="4450" dirty="0"/>
          </a:p>
        </p:txBody>
      </p:sp>
      <p:sp>
        <p:nvSpPr>
          <p:cNvPr id="5" name="Text 2"/>
          <p:cNvSpPr/>
          <p:nvPr/>
        </p:nvSpPr>
        <p:spPr>
          <a:xfrm>
            <a:off x="6470094" y="3031688"/>
            <a:ext cx="130373" cy="340281"/>
          </a:xfrm>
          <a:prstGeom prst="rect">
            <a:avLst/>
          </a:prstGeom>
          <a:noFill/>
          <a:ln/>
        </p:spPr>
        <p:txBody>
          <a:bodyPr wrap="none" lIns="0" tIns="0" rIns="0" bIns="0" rtlCol="0" anchor="t"/>
          <a:lstStyle/>
          <a:p>
            <a:pPr marL="0" indent="0" algn="ctr">
              <a:lnSpc>
                <a:spcPts val="2650"/>
              </a:lnSpc>
              <a:buNone/>
            </a:pPr>
            <a:endParaRPr lang="en-US" sz="2650" dirty="0"/>
          </a:p>
        </p:txBody>
      </p:sp>
      <p:sp>
        <p:nvSpPr>
          <p:cNvPr id="6" name="Text 3"/>
          <p:cNvSpPr/>
          <p:nvPr/>
        </p:nvSpPr>
        <p:spPr>
          <a:xfrm>
            <a:off x="7017306"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7" name="Text 4"/>
          <p:cNvSpPr/>
          <p:nvPr/>
        </p:nvSpPr>
        <p:spPr>
          <a:xfrm>
            <a:off x="7017306"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0" name="Text 7"/>
          <p:cNvSpPr/>
          <p:nvPr/>
        </p:nvSpPr>
        <p:spPr>
          <a:xfrm>
            <a:off x="10908983"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1" name="Text 8"/>
          <p:cNvSpPr/>
          <p:nvPr/>
        </p:nvSpPr>
        <p:spPr>
          <a:xfrm>
            <a:off x="10908983"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4" name="Text 11"/>
          <p:cNvSpPr/>
          <p:nvPr/>
        </p:nvSpPr>
        <p:spPr>
          <a:xfrm>
            <a:off x="7017306" y="537067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5" name="Text 12"/>
          <p:cNvSpPr/>
          <p:nvPr/>
        </p:nvSpPr>
        <p:spPr>
          <a:xfrm>
            <a:off x="7017307" y="2946678"/>
            <a:ext cx="6257260" cy="3640217"/>
          </a:xfrm>
          <a:prstGeom prst="rect">
            <a:avLst/>
          </a:prstGeom>
          <a:noFill/>
          <a:ln/>
        </p:spPr>
        <p:txBody>
          <a:bodyPr wrap="square" lIns="0" tIns="0" rIns="0" bIns="0" rtlCol="0" anchor="t"/>
          <a:lstStyle/>
          <a:p>
            <a:pPr>
              <a:lnSpc>
                <a:spcPts val="2850"/>
              </a:lnSpc>
            </a:pPr>
            <a:r>
              <a:rPr lang="en-US" dirty="0"/>
              <a:t>The construction industry in Kenya is fragmented, with limited access to reliable, centralized platforms for sourcing quality materials, hiring engineers, and finding interior design solutions. Despite the rapid growth in construction, the absence of an efficient, all-encompassing digital marketplace contributes to significant delays, cost overruns, substandard work, and mismanagement of projects.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The Solution</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Playfair Display Bold" pitchFamily="34" charset="0"/>
                <a:ea typeface="Playfair Display Bold" pitchFamily="34" charset="-122"/>
                <a:cs typeface="Playfair Display Bold" pitchFamily="34" charset="-120"/>
              </a:rPr>
              <a:t>Digital Marketplace</a:t>
            </a:r>
            <a:endParaRPr lang="en-US" sz="2200" dirty="0"/>
          </a:p>
        </p:txBody>
      </p:sp>
      <p:sp>
        <p:nvSpPr>
          <p:cNvPr id="4" name="Text 2"/>
          <p:cNvSpPr/>
          <p:nvPr/>
        </p:nvSpPr>
        <p:spPr>
          <a:xfrm>
            <a:off x="793790"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A centralized platform that connects construction professionals with verified suppliers and service providers.</a:t>
            </a:r>
            <a:endParaRPr lang="en-US" sz="1750" dirty="0"/>
          </a:p>
        </p:txBody>
      </p:sp>
      <p:sp>
        <p:nvSpPr>
          <p:cNvPr id="5" name="Text 3"/>
          <p:cNvSpPr/>
          <p:nvPr/>
        </p:nvSpPr>
        <p:spPr>
          <a:xfrm>
            <a:off x="5332928" y="3634264"/>
            <a:ext cx="3056453"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Playfair Display Bold" pitchFamily="34" charset="0"/>
                <a:ea typeface="Playfair Display Bold" pitchFamily="34" charset="-122"/>
                <a:cs typeface="Playfair Display Bold" pitchFamily="34" charset="-120"/>
              </a:rPr>
              <a:t>Streamlined Workflows</a:t>
            </a:r>
            <a:endParaRPr lang="en-US" sz="2200" dirty="0"/>
          </a:p>
        </p:txBody>
      </p:sp>
      <p:sp>
        <p:nvSpPr>
          <p:cNvPr id="6" name="Text 4"/>
          <p:cNvSpPr/>
          <p:nvPr/>
        </p:nvSpPr>
        <p:spPr>
          <a:xfrm>
            <a:off x="5332928"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Integrated tools for material and service procurement, supplier vetting, and project management.</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Playfair Display Bold" pitchFamily="34" charset="0"/>
                <a:ea typeface="Playfair Display Bold" pitchFamily="34" charset="-122"/>
                <a:cs typeface="Playfair Display Bold" pitchFamily="34" charset="-120"/>
              </a:rPr>
              <a:t>Data-Driven Insights</a:t>
            </a:r>
            <a:endParaRPr lang="en-US" sz="2200" dirty="0"/>
          </a:p>
        </p:txBody>
      </p:sp>
      <p:sp>
        <p:nvSpPr>
          <p:cNvPr id="8" name="Text 6"/>
          <p:cNvSpPr/>
          <p:nvPr/>
        </p:nvSpPr>
        <p:spPr>
          <a:xfrm>
            <a:off x="9872067"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AI-powered recommendations and analytics to optimize decision-making and cost savings.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08328"/>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Minimum Viable Product (MVP)</a:t>
            </a:r>
            <a:endParaRPr lang="en-US" sz="4450" dirty="0"/>
          </a:p>
        </p:txBody>
      </p:sp>
      <p:sp>
        <p:nvSpPr>
          <p:cNvPr id="4" name="Shape 1"/>
          <p:cNvSpPr/>
          <p:nvPr/>
        </p:nvSpPr>
        <p:spPr>
          <a:xfrm>
            <a:off x="793790" y="2666048"/>
            <a:ext cx="3664863" cy="2032754"/>
          </a:xfrm>
          <a:prstGeom prst="roundRect">
            <a:avLst>
              <a:gd name="adj" fmla="val 1674"/>
            </a:avLst>
          </a:prstGeom>
          <a:solidFill>
            <a:srgbClr val="E0E0EC"/>
          </a:solidFill>
          <a:ln/>
        </p:spPr>
      </p:sp>
      <p:sp>
        <p:nvSpPr>
          <p:cNvPr id="5" name="Text 2"/>
          <p:cNvSpPr/>
          <p:nvPr/>
        </p:nvSpPr>
        <p:spPr>
          <a:xfrm>
            <a:off x="1020604" y="2892862"/>
            <a:ext cx="2893219"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Material Procurement</a:t>
            </a:r>
            <a:endParaRPr lang="en-US" sz="2200" dirty="0"/>
          </a:p>
        </p:txBody>
      </p:sp>
      <p:sp>
        <p:nvSpPr>
          <p:cNvPr id="6" name="Text 3"/>
          <p:cNvSpPr/>
          <p:nvPr/>
        </p:nvSpPr>
        <p:spPr>
          <a:xfrm>
            <a:off x="1020604" y="3383280"/>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Centralized marketplace for construction materials and supplies.</a:t>
            </a:r>
            <a:endParaRPr lang="en-US" sz="1750" dirty="0"/>
          </a:p>
        </p:txBody>
      </p:sp>
      <p:sp>
        <p:nvSpPr>
          <p:cNvPr id="7" name="Shape 4"/>
          <p:cNvSpPr/>
          <p:nvPr/>
        </p:nvSpPr>
        <p:spPr>
          <a:xfrm>
            <a:off x="4685467" y="2666048"/>
            <a:ext cx="3664863" cy="2032754"/>
          </a:xfrm>
          <a:prstGeom prst="roundRect">
            <a:avLst>
              <a:gd name="adj" fmla="val 1674"/>
            </a:avLst>
          </a:prstGeom>
          <a:solidFill>
            <a:srgbClr val="E0E0EC"/>
          </a:solidFill>
          <a:ln/>
        </p:spPr>
      </p:sp>
      <p:sp>
        <p:nvSpPr>
          <p:cNvPr id="8" name="Text 5"/>
          <p:cNvSpPr/>
          <p:nvPr/>
        </p:nvSpPr>
        <p:spPr>
          <a:xfrm>
            <a:off x="4912281" y="2892862"/>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Service Providers</a:t>
            </a:r>
            <a:endParaRPr lang="en-US" sz="2200" dirty="0"/>
          </a:p>
        </p:txBody>
      </p:sp>
      <p:sp>
        <p:nvSpPr>
          <p:cNvPr id="9" name="Text 6"/>
          <p:cNvSpPr/>
          <p:nvPr/>
        </p:nvSpPr>
        <p:spPr>
          <a:xfrm>
            <a:off x="4912281" y="3383280"/>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Curated directory of verified contractors, consultants, and service vendors.</a:t>
            </a:r>
            <a:endParaRPr lang="en-US" sz="1750" dirty="0"/>
          </a:p>
        </p:txBody>
      </p:sp>
      <p:sp>
        <p:nvSpPr>
          <p:cNvPr id="10" name="Shape 7"/>
          <p:cNvSpPr/>
          <p:nvPr/>
        </p:nvSpPr>
        <p:spPr>
          <a:xfrm>
            <a:off x="793790" y="4925616"/>
            <a:ext cx="3664863" cy="2395657"/>
          </a:xfrm>
          <a:prstGeom prst="roundRect">
            <a:avLst>
              <a:gd name="adj" fmla="val 1420"/>
            </a:avLst>
          </a:prstGeom>
          <a:solidFill>
            <a:srgbClr val="E0E0EC"/>
          </a:solidFill>
          <a:ln/>
        </p:spPr>
      </p:sp>
      <p:sp>
        <p:nvSpPr>
          <p:cNvPr id="11" name="Text 8"/>
          <p:cNvSpPr/>
          <p:nvPr/>
        </p:nvSpPr>
        <p:spPr>
          <a:xfrm>
            <a:off x="1020604" y="515243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Project Management</a:t>
            </a:r>
            <a:endParaRPr lang="en-US" sz="2200" dirty="0"/>
          </a:p>
        </p:txBody>
      </p:sp>
      <p:sp>
        <p:nvSpPr>
          <p:cNvPr id="12" name="Text 9"/>
          <p:cNvSpPr/>
          <p:nvPr/>
        </p:nvSpPr>
        <p:spPr>
          <a:xfrm>
            <a:off x="1020604" y="5642848"/>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Tools for budgeting, scheduling, and tracking project progress.</a:t>
            </a:r>
            <a:endParaRPr lang="en-US" sz="1750" dirty="0"/>
          </a:p>
        </p:txBody>
      </p:sp>
      <p:sp>
        <p:nvSpPr>
          <p:cNvPr id="13" name="Shape 10"/>
          <p:cNvSpPr/>
          <p:nvPr/>
        </p:nvSpPr>
        <p:spPr>
          <a:xfrm>
            <a:off x="4685467" y="4925616"/>
            <a:ext cx="3664863" cy="2395657"/>
          </a:xfrm>
          <a:prstGeom prst="roundRect">
            <a:avLst>
              <a:gd name="adj" fmla="val 1420"/>
            </a:avLst>
          </a:prstGeom>
          <a:solidFill>
            <a:srgbClr val="E0E0EC"/>
          </a:solidFill>
          <a:ln/>
        </p:spPr>
      </p:sp>
      <p:sp>
        <p:nvSpPr>
          <p:cNvPr id="14" name="Text 11"/>
          <p:cNvSpPr/>
          <p:nvPr/>
        </p:nvSpPr>
        <p:spPr>
          <a:xfrm>
            <a:off x="4912281" y="515243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Supplier Vetting</a:t>
            </a:r>
            <a:endParaRPr lang="en-US" sz="2200" dirty="0"/>
          </a:p>
        </p:txBody>
      </p:sp>
      <p:sp>
        <p:nvSpPr>
          <p:cNvPr id="15" name="Text 12"/>
          <p:cNvSpPr/>
          <p:nvPr/>
        </p:nvSpPr>
        <p:spPr>
          <a:xfrm>
            <a:off x="4912281" y="5642848"/>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Open Sans" pitchFamily="34" charset="0"/>
                <a:ea typeface="Open Sans" pitchFamily="34" charset="-122"/>
                <a:cs typeface="Open Sans" pitchFamily="34" charset="-120"/>
              </a:rPr>
              <a:t>Comprehensive evaluation and rating system for suppliers and service providers.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40130"/>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Challenges</a:t>
            </a:r>
            <a:endParaRPr lang="en-US" sz="4450" dirty="0"/>
          </a:p>
        </p:txBody>
      </p:sp>
      <p:sp>
        <p:nvSpPr>
          <p:cNvPr id="4" name="Shape 1"/>
          <p:cNvSpPr/>
          <p:nvPr/>
        </p:nvSpPr>
        <p:spPr>
          <a:xfrm>
            <a:off x="1118711" y="2089071"/>
            <a:ext cx="30480" cy="5100280"/>
          </a:xfrm>
          <a:prstGeom prst="roundRect">
            <a:avLst>
              <a:gd name="adj" fmla="val 111628"/>
            </a:avLst>
          </a:prstGeom>
          <a:solidFill>
            <a:srgbClr val="C6C6D2"/>
          </a:solidFill>
          <a:ln/>
        </p:spPr>
      </p:sp>
      <p:sp>
        <p:nvSpPr>
          <p:cNvPr id="5" name="Shape 2"/>
          <p:cNvSpPr/>
          <p:nvPr/>
        </p:nvSpPr>
        <p:spPr>
          <a:xfrm>
            <a:off x="1358622" y="2584133"/>
            <a:ext cx="793790" cy="30480"/>
          </a:xfrm>
          <a:prstGeom prst="roundRect">
            <a:avLst>
              <a:gd name="adj" fmla="val 111628"/>
            </a:avLst>
          </a:prstGeom>
          <a:solidFill>
            <a:srgbClr val="C6C6D2"/>
          </a:solidFill>
          <a:ln/>
        </p:spPr>
      </p:sp>
      <p:sp>
        <p:nvSpPr>
          <p:cNvPr id="6" name="Shape 3"/>
          <p:cNvSpPr/>
          <p:nvPr/>
        </p:nvSpPr>
        <p:spPr>
          <a:xfrm>
            <a:off x="878800" y="2344222"/>
            <a:ext cx="510302" cy="510302"/>
          </a:xfrm>
          <a:prstGeom prst="roundRect">
            <a:avLst>
              <a:gd name="adj" fmla="val 6667"/>
            </a:avLst>
          </a:prstGeom>
          <a:solidFill>
            <a:srgbClr val="E0E0EC"/>
          </a:solidFill>
          <a:ln/>
        </p:spPr>
      </p:sp>
      <p:sp>
        <p:nvSpPr>
          <p:cNvPr id="7" name="Text 4"/>
          <p:cNvSpPr/>
          <p:nvPr/>
        </p:nvSpPr>
        <p:spPr>
          <a:xfrm>
            <a:off x="1068705" y="2429232"/>
            <a:ext cx="130373"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Playfair Display Bold" pitchFamily="34" charset="0"/>
                <a:ea typeface="Playfair Display Bold" pitchFamily="34" charset="-122"/>
                <a:cs typeface="Playfair Display Bold" pitchFamily="34" charset="-120"/>
              </a:rPr>
              <a:t>1</a:t>
            </a:r>
            <a:endParaRPr lang="en-US" sz="2650" dirty="0"/>
          </a:p>
        </p:txBody>
      </p:sp>
      <p:sp>
        <p:nvSpPr>
          <p:cNvPr id="8" name="Text 5"/>
          <p:cNvSpPr/>
          <p:nvPr/>
        </p:nvSpPr>
        <p:spPr>
          <a:xfrm>
            <a:off x="2381488" y="231588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Adoption Barriers</a:t>
            </a:r>
            <a:endParaRPr lang="en-US" sz="2200" dirty="0"/>
          </a:p>
        </p:txBody>
      </p:sp>
      <p:sp>
        <p:nvSpPr>
          <p:cNvPr id="9" name="Text 6"/>
          <p:cNvSpPr/>
          <p:nvPr/>
        </p:nvSpPr>
        <p:spPr>
          <a:xfrm>
            <a:off x="2381488" y="2806303"/>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Adapting to digital workflows and embracing new technologies.</a:t>
            </a:r>
            <a:endParaRPr lang="en-US" sz="1750" dirty="0"/>
          </a:p>
        </p:txBody>
      </p:sp>
      <p:sp>
        <p:nvSpPr>
          <p:cNvPr id="10" name="Shape 7"/>
          <p:cNvSpPr/>
          <p:nvPr/>
        </p:nvSpPr>
        <p:spPr>
          <a:xfrm>
            <a:off x="1358622" y="4480798"/>
            <a:ext cx="793790" cy="30480"/>
          </a:xfrm>
          <a:prstGeom prst="roundRect">
            <a:avLst>
              <a:gd name="adj" fmla="val 111628"/>
            </a:avLst>
          </a:prstGeom>
          <a:solidFill>
            <a:srgbClr val="C6C6D2"/>
          </a:solidFill>
          <a:ln/>
        </p:spPr>
      </p:sp>
      <p:sp>
        <p:nvSpPr>
          <p:cNvPr id="11" name="Shape 8"/>
          <p:cNvSpPr/>
          <p:nvPr/>
        </p:nvSpPr>
        <p:spPr>
          <a:xfrm>
            <a:off x="878800" y="4240887"/>
            <a:ext cx="510302" cy="510302"/>
          </a:xfrm>
          <a:prstGeom prst="roundRect">
            <a:avLst>
              <a:gd name="adj" fmla="val 6667"/>
            </a:avLst>
          </a:prstGeom>
          <a:solidFill>
            <a:srgbClr val="E0E0EC"/>
          </a:solidFill>
          <a:ln/>
        </p:spPr>
      </p:sp>
      <p:sp>
        <p:nvSpPr>
          <p:cNvPr id="12" name="Text 9"/>
          <p:cNvSpPr/>
          <p:nvPr/>
        </p:nvSpPr>
        <p:spPr>
          <a:xfrm>
            <a:off x="1044892" y="4325898"/>
            <a:ext cx="177998"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Playfair Display Bold" pitchFamily="34" charset="0"/>
                <a:ea typeface="Playfair Display Bold" pitchFamily="34" charset="-122"/>
                <a:cs typeface="Playfair Display Bold" pitchFamily="34" charset="-120"/>
              </a:rPr>
              <a:t>2</a:t>
            </a:r>
            <a:endParaRPr lang="en-US" sz="2650" dirty="0"/>
          </a:p>
        </p:txBody>
      </p:sp>
      <p:sp>
        <p:nvSpPr>
          <p:cNvPr id="13" name="Text 10"/>
          <p:cNvSpPr/>
          <p:nvPr/>
        </p:nvSpPr>
        <p:spPr>
          <a:xfrm>
            <a:off x="2381488" y="42125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Building Trust</a:t>
            </a:r>
            <a:endParaRPr lang="en-US" sz="2200" dirty="0"/>
          </a:p>
        </p:txBody>
      </p:sp>
      <p:sp>
        <p:nvSpPr>
          <p:cNvPr id="14" name="Text 11"/>
          <p:cNvSpPr/>
          <p:nvPr/>
        </p:nvSpPr>
        <p:spPr>
          <a:xfrm>
            <a:off x="2381488" y="4702969"/>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Establishing credibility and trust in the digital platform.</a:t>
            </a:r>
            <a:endParaRPr lang="en-US" sz="1750" dirty="0"/>
          </a:p>
        </p:txBody>
      </p:sp>
      <p:sp>
        <p:nvSpPr>
          <p:cNvPr id="15" name="Shape 12"/>
          <p:cNvSpPr/>
          <p:nvPr/>
        </p:nvSpPr>
        <p:spPr>
          <a:xfrm>
            <a:off x="1358622" y="6014561"/>
            <a:ext cx="793790" cy="30480"/>
          </a:xfrm>
          <a:prstGeom prst="roundRect">
            <a:avLst>
              <a:gd name="adj" fmla="val 111628"/>
            </a:avLst>
          </a:prstGeom>
          <a:solidFill>
            <a:srgbClr val="C6C6D2"/>
          </a:solidFill>
          <a:ln/>
        </p:spPr>
      </p:sp>
      <p:sp>
        <p:nvSpPr>
          <p:cNvPr id="16" name="Shape 13"/>
          <p:cNvSpPr/>
          <p:nvPr/>
        </p:nvSpPr>
        <p:spPr>
          <a:xfrm>
            <a:off x="878800" y="5774650"/>
            <a:ext cx="510302" cy="510302"/>
          </a:xfrm>
          <a:prstGeom prst="roundRect">
            <a:avLst>
              <a:gd name="adj" fmla="val 6667"/>
            </a:avLst>
          </a:prstGeom>
          <a:solidFill>
            <a:srgbClr val="E0E0EC"/>
          </a:solidFill>
          <a:ln/>
        </p:spPr>
      </p:sp>
      <p:sp>
        <p:nvSpPr>
          <p:cNvPr id="17" name="Text 14"/>
          <p:cNvSpPr/>
          <p:nvPr/>
        </p:nvSpPr>
        <p:spPr>
          <a:xfrm>
            <a:off x="1050846" y="5859661"/>
            <a:ext cx="166092"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Playfair Display Bold" pitchFamily="34" charset="0"/>
                <a:ea typeface="Playfair Display Bold" pitchFamily="34" charset="-122"/>
                <a:cs typeface="Playfair Display Bold" pitchFamily="34" charset="-120"/>
              </a:rPr>
              <a:t>3</a:t>
            </a:r>
            <a:endParaRPr lang="en-US" sz="2650" dirty="0"/>
          </a:p>
        </p:txBody>
      </p:sp>
      <p:sp>
        <p:nvSpPr>
          <p:cNvPr id="18" name="Text 15"/>
          <p:cNvSpPr/>
          <p:nvPr/>
        </p:nvSpPr>
        <p:spPr>
          <a:xfrm>
            <a:off x="2381488" y="574631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Data Privacy</a:t>
            </a:r>
            <a:endParaRPr lang="en-US" sz="2200" dirty="0"/>
          </a:p>
        </p:txBody>
      </p:sp>
      <p:sp>
        <p:nvSpPr>
          <p:cNvPr id="19" name="Text 16"/>
          <p:cNvSpPr/>
          <p:nvPr/>
        </p:nvSpPr>
        <p:spPr>
          <a:xfrm>
            <a:off x="2381488" y="6236732"/>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Ensuring the security and privacy of sensitive information.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28857"/>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Playfair Display Bold" pitchFamily="34" charset="0"/>
                <a:ea typeface="Playfair Display Bold" pitchFamily="34" charset="-122"/>
                <a:cs typeface="Playfair Display Bold" pitchFamily="34" charset="-120"/>
              </a:rPr>
              <a:t>Future Plans</a:t>
            </a:r>
            <a:endParaRPr lang="en-US" sz="4450" dirty="0"/>
          </a:p>
        </p:txBody>
      </p:sp>
      <p:pic>
        <p:nvPicPr>
          <p:cNvPr id="3" name="Image 0" descr="preencoded.png"/>
          <p:cNvPicPr>
            <a:picLocks noChangeAspect="1"/>
          </p:cNvPicPr>
          <p:nvPr/>
        </p:nvPicPr>
        <p:blipFill>
          <a:blip r:embed="rId3"/>
          <a:stretch>
            <a:fillRect/>
          </a:stretch>
        </p:blipFill>
        <p:spPr>
          <a:xfrm>
            <a:off x="793790" y="2491264"/>
            <a:ext cx="4120753" cy="2546747"/>
          </a:xfrm>
          <a:prstGeom prst="rect">
            <a:avLst/>
          </a:prstGeom>
        </p:spPr>
      </p:pic>
      <p:sp>
        <p:nvSpPr>
          <p:cNvPr id="4" name="Text 1"/>
          <p:cNvSpPr/>
          <p:nvPr/>
        </p:nvSpPr>
        <p:spPr>
          <a:xfrm>
            <a:off x="793790" y="532149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Predictive Analytics</a:t>
            </a:r>
            <a:endParaRPr lang="en-US" sz="2200" dirty="0"/>
          </a:p>
        </p:txBody>
      </p:sp>
      <p:sp>
        <p:nvSpPr>
          <p:cNvPr id="5" name="Text 2"/>
          <p:cNvSpPr/>
          <p:nvPr/>
        </p:nvSpPr>
        <p:spPr>
          <a:xfrm>
            <a:off x="793790" y="5811917"/>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Leveraging machine learning to forecast project timelines, costs, and resource requirements.</a:t>
            </a:r>
            <a:endParaRPr lang="en-US" sz="1750" dirty="0"/>
          </a:p>
        </p:txBody>
      </p:sp>
      <p:pic>
        <p:nvPicPr>
          <p:cNvPr id="6" name="Image 1" descr="preencoded.png"/>
          <p:cNvPicPr>
            <a:picLocks noChangeAspect="1"/>
          </p:cNvPicPr>
          <p:nvPr/>
        </p:nvPicPr>
        <p:blipFill>
          <a:blip r:embed="rId4"/>
          <a:stretch>
            <a:fillRect/>
          </a:stretch>
        </p:blipFill>
        <p:spPr>
          <a:xfrm>
            <a:off x="5254704" y="2491264"/>
            <a:ext cx="4120872" cy="2546866"/>
          </a:xfrm>
          <a:prstGeom prst="rect">
            <a:avLst/>
          </a:prstGeom>
        </p:spPr>
      </p:pic>
      <p:sp>
        <p:nvSpPr>
          <p:cNvPr id="7" name="Text 3"/>
          <p:cNvSpPr/>
          <p:nvPr/>
        </p:nvSpPr>
        <p:spPr>
          <a:xfrm>
            <a:off x="5254704" y="5321617"/>
            <a:ext cx="3182541"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IoT-Enabled Monitoring</a:t>
            </a:r>
            <a:endParaRPr lang="en-US" sz="2200" dirty="0"/>
          </a:p>
        </p:txBody>
      </p:sp>
      <p:sp>
        <p:nvSpPr>
          <p:cNvPr id="8" name="Text 4"/>
          <p:cNvSpPr/>
          <p:nvPr/>
        </p:nvSpPr>
        <p:spPr>
          <a:xfrm>
            <a:off x="5254704" y="5812036"/>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Real-time tracking and optimization of site operations </a:t>
            </a:r>
            <a:r>
              <a:rPr lang="en-US" sz="1750" dirty="0" smtClean="0">
                <a:solidFill>
                  <a:srgbClr val="39393C"/>
                </a:solidFill>
                <a:latin typeface="Open Sans" pitchFamily="34" charset="0"/>
                <a:ea typeface="Open Sans" pitchFamily="34" charset="-122"/>
                <a:cs typeface="Open Sans" pitchFamily="34" charset="-120"/>
              </a:rPr>
              <a:t>of the hired services using </a:t>
            </a:r>
            <a:r>
              <a:rPr lang="en-US" sz="1750" dirty="0">
                <a:solidFill>
                  <a:srgbClr val="39393C"/>
                </a:solidFill>
                <a:latin typeface="Open Sans" pitchFamily="34" charset="0"/>
                <a:ea typeface="Open Sans" pitchFamily="34" charset="-122"/>
                <a:cs typeface="Open Sans" pitchFamily="34" charset="-120"/>
              </a:rPr>
              <a:t>Internet of Things (IoT) technologies.</a:t>
            </a:r>
            <a:endParaRPr lang="en-US" sz="1750" dirty="0"/>
          </a:p>
        </p:txBody>
      </p:sp>
      <p:pic>
        <p:nvPicPr>
          <p:cNvPr id="9" name="Image 2" descr="preencoded.png"/>
          <p:cNvPicPr>
            <a:picLocks noChangeAspect="1"/>
          </p:cNvPicPr>
          <p:nvPr/>
        </p:nvPicPr>
        <p:blipFill>
          <a:blip r:embed="rId5"/>
          <a:stretch>
            <a:fillRect/>
          </a:stretch>
        </p:blipFill>
        <p:spPr>
          <a:xfrm>
            <a:off x="9715738" y="2491264"/>
            <a:ext cx="4120753" cy="2546747"/>
          </a:xfrm>
          <a:prstGeom prst="rect">
            <a:avLst/>
          </a:prstGeom>
        </p:spPr>
      </p:pic>
      <p:sp>
        <p:nvSpPr>
          <p:cNvPr id="10" name="Text 5"/>
          <p:cNvSpPr/>
          <p:nvPr/>
        </p:nvSpPr>
        <p:spPr>
          <a:xfrm>
            <a:off x="9715738" y="532149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Playfair Display Bold" pitchFamily="34" charset="0"/>
                <a:ea typeface="Playfair Display Bold" pitchFamily="34" charset="-122"/>
                <a:cs typeface="Playfair Display Bold" pitchFamily="34" charset="-120"/>
              </a:rPr>
              <a:t>AR/VR Visualization</a:t>
            </a:r>
            <a:endParaRPr lang="en-US" sz="2200" dirty="0"/>
          </a:p>
        </p:txBody>
      </p:sp>
      <p:sp>
        <p:nvSpPr>
          <p:cNvPr id="11" name="Text 6"/>
          <p:cNvSpPr/>
          <p:nvPr/>
        </p:nvSpPr>
        <p:spPr>
          <a:xfrm>
            <a:off x="9715738" y="5811917"/>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Open Sans" pitchFamily="34" charset="0"/>
                <a:ea typeface="Open Sans" pitchFamily="34" charset="-122"/>
                <a:cs typeface="Open Sans" pitchFamily="34" charset="-120"/>
              </a:rPr>
              <a:t>Immersive tools for project planning, design review, and site coordination.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245161" y="2234326"/>
            <a:ext cx="5670590" cy="708779"/>
          </a:xfrm>
          <a:prstGeom prst="rect">
            <a:avLst/>
          </a:prstGeom>
          <a:noFill/>
          <a:ln/>
        </p:spPr>
        <p:txBody>
          <a:bodyPr wrap="none" lIns="0" tIns="0" rIns="0" bIns="0" rtlCol="0" anchor="t"/>
          <a:lstStyle/>
          <a:p>
            <a:pPr marL="0" indent="0" algn="ctr">
              <a:lnSpc>
                <a:spcPts val="5550"/>
              </a:lnSpc>
              <a:buNone/>
            </a:pPr>
            <a:r>
              <a:rPr lang="en-US" sz="4450" b="1" dirty="0" smtClean="0">
                <a:solidFill>
                  <a:srgbClr val="101014"/>
                </a:solidFill>
                <a:latin typeface="Playfair Display Bold" pitchFamily="34" charset="0"/>
                <a:ea typeface="Playfair Display Bold" pitchFamily="34" charset="-122"/>
                <a:cs typeface="Playfair Display Bold" pitchFamily="34" charset="-120"/>
              </a:rPr>
              <a:t>DEMO</a:t>
            </a:r>
            <a:endParaRPr lang="en-US" sz="4450" dirty="0"/>
          </a:p>
        </p:txBody>
      </p:sp>
      <p:sp>
        <p:nvSpPr>
          <p:cNvPr id="5" name="Text 2"/>
          <p:cNvSpPr/>
          <p:nvPr/>
        </p:nvSpPr>
        <p:spPr>
          <a:xfrm>
            <a:off x="6470094" y="3031688"/>
            <a:ext cx="130373" cy="340281"/>
          </a:xfrm>
          <a:prstGeom prst="rect">
            <a:avLst/>
          </a:prstGeom>
          <a:noFill/>
          <a:ln/>
        </p:spPr>
        <p:txBody>
          <a:bodyPr wrap="none" lIns="0" tIns="0" rIns="0" bIns="0" rtlCol="0" anchor="t"/>
          <a:lstStyle/>
          <a:p>
            <a:pPr marL="0" indent="0" algn="ctr">
              <a:lnSpc>
                <a:spcPts val="2650"/>
              </a:lnSpc>
              <a:buNone/>
            </a:pPr>
            <a:endParaRPr lang="en-US" sz="2650" dirty="0"/>
          </a:p>
        </p:txBody>
      </p:sp>
      <p:sp>
        <p:nvSpPr>
          <p:cNvPr id="6" name="Text 3"/>
          <p:cNvSpPr/>
          <p:nvPr/>
        </p:nvSpPr>
        <p:spPr>
          <a:xfrm>
            <a:off x="7017306"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7" name="Text 4"/>
          <p:cNvSpPr/>
          <p:nvPr/>
        </p:nvSpPr>
        <p:spPr>
          <a:xfrm>
            <a:off x="7017306"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0" name="Text 7"/>
          <p:cNvSpPr/>
          <p:nvPr/>
        </p:nvSpPr>
        <p:spPr>
          <a:xfrm>
            <a:off x="10908983" y="2946678"/>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1" name="Text 8"/>
          <p:cNvSpPr/>
          <p:nvPr/>
        </p:nvSpPr>
        <p:spPr>
          <a:xfrm>
            <a:off x="10908983" y="3437096"/>
            <a:ext cx="2927747" cy="1451610"/>
          </a:xfrm>
          <a:prstGeom prst="rect">
            <a:avLst/>
          </a:prstGeom>
          <a:noFill/>
          <a:ln/>
        </p:spPr>
        <p:txBody>
          <a:bodyPr wrap="square" lIns="0" tIns="0" rIns="0" bIns="0" rtlCol="0" anchor="t"/>
          <a:lstStyle/>
          <a:p>
            <a:pPr marL="0" indent="0">
              <a:lnSpc>
                <a:spcPts val="2850"/>
              </a:lnSpc>
              <a:buNone/>
            </a:pPr>
            <a:endParaRPr lang="en-US" sz="1750" dirty="0"/>
          </a:p>
        </p:txBody>
      </p:sp>
      <p:sp>
        <p:nvSpPr>
          <p:cNvPr id="14" name="Text 11"/>
          <p:cNvSpPr/>
          <p:nvPr/>
        </p:nvSpPr>
        <p:spPr>
          <a:xfrm>
            <a:off x="7017306" y="537067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15" name="Text 12"/>
          <p:cNvSpPr/>
          <p:nvPr/>
        </p:nvSpPr>
        <p:spPr>
          <a:xfrm>
            <a:off x="2951826" y="3904892"/>
            <a:ext cx="6257260" cy="3640217"/>
          </a:xfrm>
          <a:prstGeom prst="rect">
            <a:avLst/>
          </a:prstGeom>
          <a:noFill/>
          <a:ln/>
        </p:spPr>
        <p:txBody>
          <a:bodyPr wrap="square" lIns="0" tIns="0" rIns="0" bIns="0" rtlCol="0" anchor="t"/>
          <a:lstStyle/>
          <a:p>
            <a:pPr algn="ctr">
              <a:lnSpc>
                <a:spcPts val="2850"/>
              </a:lnSpc>
            </a:pPr>
            <a:r>
              <a:rPr lang="en-US" dirty="0" smtClean="0"/>
              <a:t>Live Link…</a:t>
            </a:r>
            <a:endParaRPr lang="en-US" sz="1750" dirty="0"/>
          </a:p>
        </p:txBody>
      </p:sp>
    </p:spTree>
    <p:extLst>
      <p:ext uri="{BB962C8B-B14F-4D97-AF65-F5344CB8AC3E}">
        <p14:creationId xmlns:p14="http://schemas.microsoft.com/office/powerpoint/2010/main" val="18159668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433</Words>
  <Application>Microsoft Office PowerPoint</Application>
  <PresentationFormat>Custom</PresentationFormat>
  <Paragraphs>57</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Playfair Display Bold</vt:lpstr>
      <vt:lpstr>Calibri</vt:lpstr>
      <vt:lpstr>Wingdings</vt:lpstr>
      <vt:lpstr>Open Sans</vt:lpstr>
      <vt:lpstr>MS UI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temp</cp:lastModifiedBy>
  <cp:revision>10</cp:revision>
  <dcterms:created xsi:type="dcterms:W3CDTF">2024-11-05T21:55:45Z</dcterms:created>
  <dcterms:modified xsi:type="dcterms:W3CDTF">2024-11-05T23:32:09Z</dcterms:modified>
</cp:coreProperties>
</file>